
<file path=[Content_Types].xml><?xml version="1.0" encoding="utf-8"?>
<Types xmlns="http://schemas.openxmlformats.org/package/2006/content-types"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embeddings/Microsoft_Equation3.bin" ContentType="application/vnd.openxmlformats-officedocument.oleObject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embeddings/Microsoft_Equation4.bin" ContentType="application/vnd.openxmlformats-officedocument.oleObject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Default Extension="tiff" ContentType="image/tiff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9"/>
  </p:notesMasterIdLst>
  <p:sldIdLst>
    <p:sldId id="259" r:id="rId2"/>
    <p:sldId id="265" r:id="rId3"/>
    <p:sldId id="260" r:id="rId4"/>
    <p:sldId id="262" r:id="rId5"/>
    <p:sldId id="302" r:id="rId6"/>
    <p:sldId id="305" r:id="rId7"/>
    <p:sldId id="306" r:id="rId8"/>
    <p:sldId id="307" r:id="rId9"/>
    <p:sldId id="303" r:id="rId10"/>
    <p:sldId id="295" r:id="rId11"/>
    <p:sldId id="296" r:id="rId12"/>
    <p:sldId id="304" r:id="rId13"/>
    <p:sldId id="291" r:id="rId14"/>
    <p:sldId id="293" r:id="rId15"/>
    <p:sldId id="298" r:id="rId16"/>
    <p:sldId id="299" r:id="rId17"/>
    <p:sldId id="29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49" d="100"/>
          <a:sy n="149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5.wmf"/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73E71-493B-4077-9092-2793045791C2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28C0C-59C7-4635-BA15-2DB6517FE7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743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28C0C-59C7-4635-BA15-2DB6517FE70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438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05F6-68B9-4FB7-BF74-AB9E1A86C224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F1C1-1B0A-44DF-B51D-DDC728595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463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05F6-68B9-4FB7-BF74-AB9E1A86C224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F1C1-1B0A-44DF-B51D-DDC728595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98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05F6-68B9-4FB7-BF74-AB9E1A86C224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F1C1-1B0A-44DF-B51D-DDC728595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9629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 lIns="82945" tIns="41473" rIns="82945" b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E4B57C-9C5E-9941-9472-FE65BE8AEC07}" type="slidenum">
              <a:rPr lang="en-GB" altLang="zh-CN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94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05F6-68B9-4FB7-BF74-AB9E1A86C224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F1C1-1B0A-44DF-B51D-DDC728595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652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05F6-68B9-4FB7-BF74-AB9E1A86C224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F1C1-1B0A-44DF-B51D-DDC728595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1919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05F6-68B9-4FB7-BF74-AB9E1A86C224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F1C1-1B0A-44DF-B51D-DDC728595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999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05F6-68B9-4FB7-BF74-AB9E1A86C224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F1C1-1B0A-44DF-B51D-DDC728595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783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05F6-68B9-4FB7-BF74-AB9E1A86C224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F1C1-1B0A-44DF-B51D-DDC728595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511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05F6-68B9-4FB7-BF74-AB9E1A86C224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F1C1-1B0A-44DF-B51D-DDC728595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378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05F6-68B9-4FB7-BF74-AB9E1A86C224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F1C1-1B0A-44DF-B51D-DDC728595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43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05F6-68B9-4FB7-BF74-AB9E1A86C224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F1C1-1B0A-44DF-B51D-DDC728595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533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505F6-68B9-4FB7-BF74-AB9E1A86C224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9F1C1-1B0A-44DF-B51D-DDC728595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76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6" Type="http://schemas.openxmlformats.org/officeDocument/2006/relationships/oleObject" Target="../embeddings/Microsoft_Equation4.bin"/><Relationship Id="rId7" Type="http://schemas.openxmlformats.org/officeDocument/2006/relationships/oleObject" Target="../embeddings/Microsoft_Equation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1000" y="609600"/>
            <a:ext cx="7772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Simulation Model</a:t>
            </a:r>
            <a:endParaRPr lang="en-US" altLang="zh-CN" sz="40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" name="Rectangle 58"/>
          <p:cNvSpPr>
            <a:spLocks noChangeArrowheads="1"/>
          </p:cNvSpPr>
          <p:nvPr/>
        </p:nvSpPr>
        <p:spPr bwMode="auto">
          <a:xfrm>
            <a:off x="653935" y="1224049"/>
            <a:ext cx="7823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3-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 hybrid 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simulation in GSE (ions 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are treated as particles and electrons as massless 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fluid).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Global 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scale in 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Cartesian coordinate 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system: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both the dayside and night side magnetosphere system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with 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 = -80 -- 20R</a:t>
            </a:r>
            <a:r>
              <a:rPr lang="en-US" altLang="zh-CN" sz="2000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y = -30 -- 30R</a:t>
            </a:r>
            <a:r>
              <a:rPr lang="en-US" altLang="zh-CN" sz="2000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 and z = -30 -- 30R</a:t>
            </a:r>
            <a:r>
              <a:rPr lang="en-US" altLang="zh-CN" sz="2000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inner boundary has been assumed at the geocentric distance of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/>
              </a:rPr>
              <a:t>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3.5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In the Cartesian coordinate system used in the calculation, this boundary is a zig-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zag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Cartesian boundary approximating the spherical surface as in global MHD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simulations.</a:t>
            </a:r>
            <a:endParaRPr lang="en-US" sz="2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Cold 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ion fluid in 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r&lt;6.5R</a:t>
            </a:r>
            <a:r>
              <a:rPr lang="en-US" altLang="zh-CN" sz="2000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; fully kinetic ions 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outside.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=1000/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[1-tanh(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-6.5)]</a:t>
            </a:r>
          </a:p>
          <a:p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endParaRPr lang="en-US" altLang="zh-CN" sz="2000" dirty="0">
              <a:latin typeface="Times New Roman" pitchFamily="18" charset="0"/>
              <a:ea typeface="宋体" pitchFamily="2" charset="-122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28600"/>
            <a:ext cx="84582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29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111" y="1233570"/>
            <a:ext cx="2533174" cy="199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256" y="3728085"/>
            <a:ext cx="2516029" cy="194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8237" y="3790821"/>
            <a:ext cx="2537460" cy="194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9001" y="1281493"/>
            <a:ext cx="2494598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5169" y="1242917"/>
            <a:ext cx="2550319" cy="195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9505" y="3749517"/>
            <a:ext cx="2528888" cy="192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57200" y="228600"/>
            <a:ext cx="84582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9633" y="1306258"/>
            <a:ext cx="17621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9634" y="3730845"/>
            <a:ext cx="17621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714333" y="1417022"/>
            <a:ext cx="693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410200" y="1465886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  <a:r>
              <a:rPr lang="en-US" sz="1400" baseline="-25000" dirty="0" smtClean="0">
                <a:solidFill>
                  <a:schemeClr val="bg1"/>
                </a:solidFill>
              </a:rPr>
              <a:t>||</a:t>
            </a:r>
            <a:endParaRPr lang="en-US" sz="1400" baseline="-25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0200" y="380702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  <a:r>
              <a:rPr lang="en-US" sz="1400" baseline="-25000" dirty="0" smtClean="0">
                <a:solidFill>
                  <a:schemeClr val="bg1"/>
                </a:solidFill>
              </a:rPr>
              <a:t>||</a:t>
            </a:r>
            <a:endParaRPr lang="en-US" sz="1400" baseline="-250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82446" y="1465886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  <a:r>
              <a:rPr lang="en-US" sz="1400" baseline="-25000" dirty="0" smtClean="0">
                <a:solidFill>
                  <a:schemeClr val="bg1"/>
                </a:solidFill>
                <a:sym typeface="Symbol"/>
              </a:rPr>
              <a:t></a:t>
            </a:r>
            <a:endParaRPr lang="en-US" sz="1400" baseline="-250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4842" y="3807022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  <a:r>
              <a:rPr lang="en-US" sz="1400" baseline="-25000" dirty="0" smtClean="0">
                <a:solidFill>
                  <a:schemeClr val="bg1"/>
                </a:solidFill>
                <a:sym typeface="Symbol"/>
              </a:rPr>
              <a:t></a:t>
            </a:r>
            <a:endParaRPr lang="en-US" sz="1400" baseline="-25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58896" y="3745990"/>
            <a:ext cx="693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76275" y="1386245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t=2450s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76275" y="3776244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t=2450s</a:t>
            </a:r>
            <a:endParaRPr 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05800" cy="106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 in the meridian and equatorial plane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624" y="1312866"/>
            <a:ext cx="160020" cy="183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28085"/>
            <a:ext cx="160020" cy="183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683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996834" y="5832085"/>
            <a:ext cx="7378932" cy="72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600" dirty="0" smtClean="0">
                <a:latin typeface="Times New Roman"/>
                <a:ea typeface="宋体"/>
              </a:rPr>
              <a:t>Contours of (a) </a:t>
            </a:r>
            <a:r>
              <a:rPr lang="en-US" altLang="zh-CN" sz="1600" dirty="0">
                <a:latin typeface="Times New Roman"/>
              </a:rPr>
              <a:t>magnetic field strength </a:t>
            </a:r>
            <a:r>
              <a:rPr lang="en-US" altLang="zh-CN" sz="1600" dirty="0" smtClean="0">
                <a:latin typeface="Times New Roman"/>
              </a:rPr>
              <a:t>and (b) total ion pressure in </a:t>
            </a:r>
            <a:r>
              <a:rPr lang="en-US" altLang="zh-CN" sz="1600" dirty="0">
                <a:latin typeface="Times New Roman"/>
              </a:rPr>
              <a:t>the </a:t>
            </a:r>
            <a:r>
              <a:rPr lang="en-US" altLang="zh-CN" sz="1600" dirty="0" smtClean="0">
                <a:latin typeface="Times New Roman"/>
              </a:rPr>
              <a:t>equator.</a:t>
            </a:r>
            <a:endParaRPr lang="en-US" sz="1600" dirty="0">
              <a:effectLst/>
              <a:latin typeface="Times New Roman"/>
              <a:ea typeface="宋体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81150" y="378619"/>
            <a:ext cx="5904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effectLst/>
                <a:latin typeface="Times New Roman"/>
                <a:ea typeface="宋体"/>
              </a:rPr>
              <a:t>Vortex </a:t>
            </a:r>
            <a:r>
              <a:rPr lang="en-US" sz="2400" b="1" dirty="0" smtClean="0">
                <a:solidFill>
                  <a:srgbClr val="00B0F0"/>
                </a:solidFill>
                <a:latin typeface="Times New Roman"/>
                <a:ea typeface="宋体"/>
              </a:rPr>
              <a:t>at the magnetopause boundary layer</a:t>
            </a:r>
            <a:endParaRPr lang="en-US" sz="2400" b="1" dirty="0" smtClean="0">
              <a:solidFill>
                <a:srgbClr val="00B0F0"/>
              </a:solidFill>
              <a:effectLst/>
              <a:latin typeface="Times New Roman"/>
              <a:ea typeface="宋体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57200" y="228600"/>
            <a:ext cx="84582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 descr="Btfine.bmp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5724" t="4399" r="26164" b="2349"/>
          <a:stretch/>
        </p:blipFill>
        <p:spPr>
          <a:xfrm>
            <a:off x="827584" y="1132492"/>
            <a:ext cx="3312368" cy="4811108"/>
          </a:xfrm>
          <a:prstGeom prst="rect">
            <a:avLst/>
          </a:prstGeom>
        </p:spPr>
      </p:pic>
      <p:pic>
        <p:nvPicPr>
          <p:cNvPr id="7" name="图片 6" descr="Ptotfine.bmp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5344" t="4013" r="26258" b="3691"/>
          <a:stretch/>
        </p:blipFill>
        <p:spPr>
          <a:xfrm>
            <a:off x="4788024" y="1132492"/>
            <a:ext cx="3275199" cy="46805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95800" y="95433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94614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97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57200" y="228600"/>
            <a:ext cx="84582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1981200"/>
            <a:ext cx="8458200" cy="436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             Case </a:t>
            </a:r>
            <a:r>
              <a:rPr lang="en-US" sz="3200" dirty="0">
                <a:solidFill>
                  <a:srgbClr val="00B0F0"/>
                </a:solidFill>
              </a:rPr>
              <a:t>3</a:t>
            </a:r>
            <a:r>
              <a:rPr lang="en-US" sz="3200" dirty="0" smtClean="0">
                <a:solidFill>
                  <a:srgbClr val="00B0F0"/>
                </a:solidFill>
              </a:rPr>
              <a:t>:</a:t>
            </a:r>
          </a:p>
          <a:p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            IMF:    Northward </a:t>
            </a:r>
            <a:r>
              <a:rPr lang="en-US" sz="3200" b="1" dirty="0" smtClean="0">
                <a:solidFill>
                  <a:srgbClr val="00B0F0"/>
                </a:solidFill>
              </a:rPr>
              <a:t>B</a:t>
            </a:r>
            <a:r>
              <a:rPr lang="en-US" sz="3200" dirty="0" smtClean="0">
                <a:solidFill>
                  <a:srgbClr val="00B0F0"/>
                </a:solidFill>
              </a:rPr>
              <a:t>=(0,-3,-3)</a:t>
            </a:r>
            <a:r>
              <a:rPr lang="en-US" sz="3200" dirty="0" err="1" smtClean="0">
                <a:solidFill>
                  <a:srgbClr val="00B0F0"/>
                </a:solidFill>
              </a:rPr>
              <a:t>nT</a:t>
            </a:r>
            <a:endParaRPr lang="en-US" sz="3200" dirty="0" smtClean="0">
              <a:solidFill>
                <a:srgbClr val="00B0F0"/>
              </a:solidFill>
            </a:endParaRPr>
          </a:p>
          <a:p>
            <a:r>
              <a:rPr lang="en-US" altLang="zh-CN" sz="3200" dirty="0" smtClean="0">
                <a:solidFill>
                  <a:srgbClr val="00B0F0"/>
                </a:solidFill>
              </a:rPr>
              <a:t>             Dipole tilt </a:t>
            </a:r>
            <a:r>
              <a:rPr lang="en-US" altLang="zh-CN" sz="3200" dirty="0">
                <a:solidFill>
                  <a:srgbClr val="00B0F0"/>
                </a:solidFill>
              </a:rPr>
              <a:t>angle = 15</a:t>
            </a:r>
            <a:r>
              <a:rPr lang="en-US" altLang="zh-CN" sz="2800" baseline="30000" dirty="0">
                <a:solidFill>
                  <a:srgbClr val="00B0F0"/>
                </a:solidFill>
                <a:sym typeface="Symbol"/>
              </a:rPr>
              <a:t></a:t>
            </a:r>
            <a:endParaRPr lang="en-US" altLang="zh-CN" sz="3200" baseline="30000" dirty="0">
              <a:solidFill>
                <a:srgbClr val="00B0F0"/>
              </a:solidFill>
            </a:endParaRPr>
          </a:p>
          <a:p>
            <a:endParaRPr lang="en-US" sz="3200" dirty="0" smtClean="0">
              <a:solidFill>
                <a:srgbClr val="00B0F0"/>
              </a:solidFill>
            </a:endParaRPr>
          </a:p>
          <a:p>
            <a:endParaRPr lang="en-US" sz="3200" dirty="0">
              <a:solidFill>
                <a:srgbClr val="00B0F0"/>
              </a:solidFill>
            </a:endParaRPr>
          </a:p>
          <a:p>
            <a:r>
              <a:rPr lang="en-US" sz="3200" dirty="0" smtClean="0">
                <a:solidFill>
                  <a:srgbClr val="00B0F0"/>
                </a:solidFill>
              </a:rPr>
              <a:t>                </a:t>
            </a:r>
          </a:p>
          <a:p>
            <a:endParaRPr lang="en-US" sz="3200" dirty="0">
              <a:solidFill>
                <a:srgbClr val="00B0F0"/>
              </a:solidFill>
            </a:endParaRPr>
          </a:p>
          <a:p>
            <a:r>
              <a:rPr lang="en-US" sz="3200" dirty="0" smtClean="0">
                <a:solidFill>
                  <a:srgbClr val="00B0F0"/>
                </a:solidFill>
              </a:rPr>
              <a:t>          </a:t>
            </a:r>
          </a:p>
          <a:p>
            <a:r>
              <a:rPr lang="en-US" sz="3200" baseline="30000" dirty="0">
                <a:solidFill>
                  <a:srgbClr val="00B0F0"/>
                </a:solidFill>
              </a:rPr>
              <a:t> </a:t>
            </a:r>
            <a:r>
              <a:rPr lang="en-US" sz="3200" baseline="30000" dirty="0" smtClean="0">
                <a:solidFill>
                  <a:srgbClr val="00B0F0"/>
                </a:solidFill>
              </a:rPr>
              <a:t>                   </a:t>
            </a:r>
            <a:endParaRPr lang="en-US" sz="3200" baseline="30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39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5990" y="1447800"/>
            <a:ext cx="2790349" cy="207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9790" y="4135279"/>
            <a:ext cx="2764631" cy="211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819" y="1484220"/>
            <a:ext cx="2685718" cy="204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90" y="4178618"/>
            <a:ext cx="2671382" cy="202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57200" y="228600"/>
            <a:ext cx="84582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1390" y="1484220"/>
            <a:ext cx="2738914" cy="208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814" y="4135279"/>
            <a:ext cx="2777490" cy="211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077" y="4188140"/>
            <a:ext cx="236601" cy="189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8699" y="1539096"/>
            <a:ext cx="236601" cy="189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2987" y="1484220"/>
            <a:ext cx="17621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2987" y="4188140"/>
            <a:ext cx="17621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4777" y="1539096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Log(N)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4600" y="41910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Log(N)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0" y="1539096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  <a:r>
              <a:rPr lang="en-US" sz="1400" baseline="-25000" dirty="0" smtClean="0">
                <a:solidFill>
                  <a:schemeClr val="bg1"/>
                </a:solidFill>
              </a:rPr>
              <a:t>||</a:t>
            </a:r>
            <a:endParaRPr lang="en-US" sz="1400" baseline="-25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4257675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  <a:r>
              <a:rPr lang="en-US" sz="1400" baseline="-25000" dirty="0" smtClean="0">
                <a:solidFill>
                  <a:schemeClr val="bg1"/>
                </a:solidFill>
              </a:rPr>
              <a:t>||</a:t>
            </a:r>
            <a:endParaRPr lang="en-US" sz="1400" baseline="-25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58646" y="1539096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  <a:r>
              <a:rPr lang="en-US" sz="1400" baseline="-25000" dirty="0" smtClean="0">
                <a:solidFill>
                  <a:schemeClr val="bg1"/>
                </a:solidFill>
                <a:sym typeface="Symbol"/>
              </a:rPr>
              <a:t></a:t>
            </a:r>
            <a:endParaRPr lang="en-US" sz="1400" baseline="-25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21042" y="4257674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</a:t>
            </a:r>
            <a:r>
              <a:rPr lang="en-US" sz="1400" baseline="-25000" dirty="0" smtClean="0">
                <a:solidFill>
                  <a:schemeClr val="bg1"/>
                </a:solidFill>
                <a:sym typeface="Symbol"/>
              </a:rPr>
              <a:t></a:t>
            </a:r>
            <a:endParaRPr lang="en-US" sz="1400" baseline="-25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4849" y="154992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t=1890s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4849" y="4257675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t=1890s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95400" y="6183561"/>
            <a:ext cx="699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Contours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ion density, temperatures in the plasma sheet at z=1R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6799" y="3448430"/>
            <a:ext cx="738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Contours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ion density, temperatures in the </a:t>
            </a:r>
            <a:r>
              <a:rPr lang="en-US" i="1" dirty="0"/>
              <a:t>noon-midnight meridian plane</a:t>
            </a:r>
            <a:r>
              <a:rPr lang="en-US" dirty="0"/>
              <a:t> 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05800" cy="106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profiles of ion density and ion temperatures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07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8958" y="3629026"/>
            <a:ext cx="257651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1"/>
            <a:ext cx="3309938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1504" y="1143000"/>
            <a:ext cx="3367088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228600"/>
            <a:ext cx="84582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45765" y="4645820"/>
            <a:ext cx="3429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81363" y="1295400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og(B)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1323975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og(B)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52971" y="3886200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og(B)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828800" y="3429000"/>
            <a:ext cx="152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828800" y="3276600"/>
            <a:ext cx="1676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43000" y="3781425"/>
            <a:ext cx="1829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Chao et al. model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56550" y="5054084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IMF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59825"/>
            <a:ext cx="8305800" cy="1066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agnetic field strength at different cross section 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165467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Y=0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1800" y="166473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z=1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68211" y="4152885"/>
            <a:ext cx="93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x=-20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36374" y="1295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t=2540s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399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57200" y="228600"/>
            <a:ext cx="84582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1773477"/>
            <a:ext cx="8458200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             Case 4: </a:t>
            </a:r>
          </a:p>
          <a:p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                         Event of 140213 5-6.5UT</a:t>
            </a:r>
          </a:p>
          <a:p>
            <a:r>
              <a:rPr lang="en-US" sz="3200" baseline="30000" dirty="0">
                <a:solidFill>
                  <a:srgbClr val="00B0F0"/>
                </a:solidFill>
              </a:rPr>
              <a:t> </a:t>
            </a:r>
            <a:r>
              <a:rPr lang="en-US" sz="3200" baseline="30000" dirty="0" smtClean="0">
                <a:solidFill>
                  <a:srgbClr val="00B0F0"/>
                </a:solidFill>
              </a:rPr>
              <a:t>                   </a:t>
            </a:r>
            <a:endParaRPr lang="en-US" sz="3200" baseline="300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3581400"/>
            <a:ext cx="303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initial condition?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591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nnn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3200" y="0"/>
            <a:ext cx="8732996" cy="6858000"/>
          </a:xfrm>
          <a:prstGeom prst="rect">
            <a:avLst/>
          </a:prstGeom>
        </p:spPr>
      </p:pic>
      <p:sp>
        <p:nvSpPr>
          <p:cNvPr id="5" name="Rectangle 8"/>
          <p:cNvSpPr/>
          <p:nvPr/>
        </p:nvSpPr>
        <p:spPr>
          <a:xfrm>
            <a:off x="457200" y="228600"/>
            <a:ext cx="84582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4926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ig0001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3400" y="381000"/>
            <a:ext cx="8305800" cy="6229350"/>
          </a:xfrm>
          <a:prstGeom prst="rect">
            <a:avLst/>
          </a:prstGeom>
        </p:spPr>
      </p:pic>
      <p:sp>
        <p:nvSpPr>
          <p:cNvPr id="5" name="Rectangle 8"/>
          <p:cNvSpPr/>
          <p:nvPr/>
        </p:nvSpPr>
        <p:spPr>
          <a:xfrm>
            <a:off x="457200" y="228600"/>
            <a:ext cx="84582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787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14400"/>
            <a:ext cx="76962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electric field can be obtained from the electron momentum equation*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where N=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the total ion number density,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the total ion bulk flow velocity, and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the electron pressure. Adiabatic or isothermal electrons are be assumed in the equation of state for the electron fluid.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electron flow speed is calculated from Ampere’s law, </a:t>
            </a:r>
          </a:p>
          <a:p>
            <a:endParaRPr lang="en-US" altLang="zh-CN" sz="2000" dirty="0" smtClean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zh-CN" sz="2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where the constant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altLang="zh-CN" sz="20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Quasi charge neutrality is assumed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magnetic field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advanced in time from Faraday's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law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zh-CN" sz="20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zh-CN" sz="20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zh-CN" sz="20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1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* Swift[</a:t>
            </a:r>
            <a:r>
              <a:rPr lang="en-US" altLang="zh-CN" sz="14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JCP</a:t>
            </a:r>
            <a:r>
              <a:rPr lang="en-US" altLang="zh-CN" sz="1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109-121, 1996]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3225089"/>
              </p:ext>
            </p:extLst>
          </p:nvPr>
        </p:nvGraphicFramePr>
        <p:xfrm>
          <a:off x="2428322" y="3429000"/>
          <a:ext cx="1907458" cy="609600"/>
        </p:xfrm>
        <a:graphic>
          <a:graphicData uri="http://schemas.openxmlformats.org/presentationml/2006/ole">
            <p:oleObj spid="_x0000_s1456" name="Equation" r:id="rId3" imgW="1231560" imgH="39348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0362059"/>
              </p:ext>
            </p:extLst>
          </p:nvPr>
        </p:nvGraphicFramePr>
        <p:xfrm>
          <a:off x="2089150" y="1524000"/>
          <a:ext cx="3429000" cy="652463"/>
        </p:xfrm>
        <a:graphic>
          <a:graphicData uri="http://schemas.openxmlformats.org/presentationml/2006/ole">
            <p:oleObj spid="_x0000_s1457" name="Equation" r:id="rId4" imgW="2070000" imgH="39348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1256275"/>
              </p:ext>
            </p:extLst>
          </p:nvPr>
        </p:nvGraphicFramePr>
        <p:xfrm>
          <a:off x="2819400" y="4038600"/>
          <a:ext cx="1752600" cy="449992"/>
        </p:xfrm>
        <a:graphic>
          <a:graphicData uri="http://schemas.openxmlformats.org/presentationml/2006/ole">
            <p:oleObj spid="_x0000_s1458" name="Equation" r:id="rId5" imgW="939600" imgH="2412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1817921"/>
              </p:ext>
            </p:extLst>
          </p:nvPr>
        </p:nvGraphicFramePr>
        <p:xfrm>
          <a:off x="3151188" y="5929313"/>
          <a:ext cx="176212" cy="333375"/>
        </p:xfrm>
        <a:graphic>
          <a:graphicData uri="http://schemas.openxmlformats.org/presentationml/2006/ole">
            <p:oleObj spid="_x0000_s1459" name="Equation" r:id="rId6" imgW="114120" imgH="21564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0972871"/>
              </p:ext>
            </p:extLst>
          </p:nvPr>
        </p:nvGraphicFramePr>
        <p:xfrm>
          <a:off x="3017984" y="5105400"/>
          <a:ext cx="1258529" cy="609600"/>
        </p:xfrm>
        <a:graphic>
          <a:graphicData uri="http://schemas.openxmlformats.org/presentationml/2006/ole">
            <p:oleObj spid="_x0000_s1460" name="Equation" r:id="rId7" imgW="812520" imgH="393480" progId="Equation.3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457200" y="228600"/>
            <a:ext cx="84582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86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8"/>
          <p:cNvSpPr>
            <a:spLocks noChangeArrowheads="1"/>
          </p:cNvSpPr>
          <p:nvPr/>
        </p:nvSpPr>
        <p:spPr bwMode="auto">
          <a:xfrm>
            <a:off x="533400" y="762000"/>
            <a:ext cx="825315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0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Boundary condition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 (1) Sunward side: fixed; (2) All other side: free flow conditions are applied; (3) inner boundary: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ionospheric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conditions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incorporated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into the hybrid code, as in the global MHD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models.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field‑aligned currents, calculated within the inner boundary,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mapped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along the geomagnetic field lines into the ionosphere as input to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ionospheric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potential equation.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potential is then mapped back to the inner boundary of hybrid calculation where it is used as boundary condition for the flow and electric field.</a:t>
            </a:r>
            <a:endParaRPr lang="en-US" altLang="zh-CN" sz="2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Nonuniform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Cartesian cell grids are used, with a higher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resolution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0.1R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around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interesting regions of the near-Earth plasma sheet.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grid size is approximately proportional to local ion initial length. Cell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dimensions are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320×220×220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typical time step is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 = 0.05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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For a small percentage of highly energetic particles, the splitting-particle method can be adopted to improve the counting statistics in the energetic tail of the resulting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distributions. Sub-time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steps can also be applied to particles moving into the strong magnetic field region near the Earth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28600"/>
            <a:ext cx="84582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992" y="2472508"/>
            <a:ext cx="1728192" cy="35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90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57200" y="228600"/>
            <a:ext cx="84582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1447800"/>
            <a:ext cx="8153400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          Case </a:t>
            </a:r>
            <a:r>
              <a:rPr lang="en-US" sz="3200" dirty="0">
                <a:solidFill>
                  <a:srgbClr val="00B0F0"/>
                </a:solidFill>
              </a:rPr>
              <a:t>1:</a:t>
            </a:r>
            <a:endParaRPr lang="en-US" sz="3200" dirty="0" smtClean="0">
              <a:solidFill>
                <a:srgbClr val="00B0F0"/>
              </a:solidFill>
            </a:endParaRPr>
          </a:p>
          <a:p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         IMF:    Purely Southward </a:t>
            </a:r>
            <a:r>
              <a:rPr lang="en-US" altLang="zh-CN" sz="3200" b="1" dirty="0">
                <a:solidFill>
                  <a:srgbClr val="00B0F0"/>
                </a:solidFill>
              </a:rPr>
              <a:t>B</a:t>
            </a:r>
            <a:r>
              <a:rPr lang="en-US" altLang="zh-CN" sz="3200" dirty="0">
                <a:solidFill>
                  <a:srgbClr val="00B0F0"/>
                </a:solidFill>
              </a:rPr>
              <a:t>=(0,0,-10nT</a:t>
            </a:r>
            <a:r>
              <a:rPr lang="en-US" altLang="zh-CN" sz="3200" dirty="0" smtClean="0">
                <a:solidFill>
                  <a:srgbClr val="00B0F0"/>
                </a:solidFill>
              </a:rPr>
              <a:t>)</a:t>
            </a:r>
            <a:endParaRPr lang="en-US" sz="3200" dirty="0" smtClean="0">
              <a:solidFill>
                <a:srgbClr val="00B0F0"/>
              </a:solidFill>
            </a:endParaRPr>
          </a:p>
          <a:p>
            <a:r>
              <a:rPr lang="en-US" altLang="zh-CN" sz="3200" dirty="0" smtClean="0">
                <a:solidFill>
                  <a:srgbClr val="00B0F0"/>
                </a:solidFill>
              </a:rPr>
              <a:t>          Solar </a:t>
            </a:r>
            <a:r>
              <a:rPr lang="en-US" altLang="zh-CN" sz="3200" dirty="0">
                <a:solidFill>
                  <a:srgbClr val="00B0F0"/>
                </a:solidFill>
              </a:rPr>
              <a:t>wind n=6cm</a:t>
            </a:r>
            <a:r>
              <a:rPr lang="en-US" altLang="zh-CN" sz="3200" baseline="30000" dirty="0">
                <a:solidFill>
                  <a:srgbClr val="00B0F0"/>
                </a:solidFill>
              </a:rPr>
              <a:t>-3</a:t>
            </a:r>
            <a:r>
              <a:rPr lang="en-US" altLang="zh-CN" sz="3200" dirty="0">
                <a:solidFill>
                  <a:srgbClr val="00B0F0"/>
                </a:solidFill>
              </a:rPr>
              <a:t>, v=700km/s, T</a:t>
            </a:r>
            <a:r>
              <a:rPr lang="en-US" altLang="zh-CN" sz="3200" baseline="-25000" dirty="0">
                <a:solidFill>
                  <a:srgbClr val="00B0F0"/>
                </a:solidFill>
              </a:rPr>
              <a:t>i</a:t>
            </a:r>
            <a:r>
              <a:rPr lang="en-US" altLang="zh-CN" sz="3200" dirty="0">
                <a:solidFill>
                  <a:srgbClr val="00B0F0"/>
                </a:solidFill>
              </a:rPr>
              <a:t>=10eV</a:t>
            </a:r>
          </a:p>
          <a:p>
            <a:r>
              <a:rPr lang="en-US" altLang="zh-CN" sz="3200" dirty="0">
                <a:solidFill>
                  <a:srgbClr val="00B0F0"/>
                </a:solidFill>
              </a:rPr>
              <a:t>          </a:t>
            </a:r>
            <a:r>
              <a:rPr lang="en-US" altLang="zh-CN" sz="3200" dirty="0" smtClean="0">
                <a:solidFill>
                  <a:srgbClr val="00B0F0"/>
                </a:solidFill>
              </a:rPr>
              <a:t>M</a:t>
            </a:r>
            <a:r>
              <a:rPr lang="en-US" altLang="zh-CN" sz="3200" baseline="-25000" dirty="0" smtClean="0">
                <a:solidFill>
                  <a:srgbClr val="00B0F0"/>
                </a:solidFill>
              </a:rPr>
              <a:t>A</a:t>
            </a:r>
            <a:r>
              <a:rPr lang="en-US" altLang="zh-CN" sz="3200" dirty="0">
                <a:solidFill>
                  <a:srgbClr val="00B0F0"/>
                </a:solidFill>
              </a:rPr>
              <a:t>=7.8,</a:t>
            </a:r>
            <a:r>
              <a:rPr lang="en-US" altLang="zh-CN" sz="3200" dirty="0">
                <a:solidFill>
                  <a:srgbClr val="00B0F0"/>
                </a:solidFill>
                <a:sym typeface="Symbol"/>
              </a:rPr>
              <a:t>=</a:t>
            </a:r>
            <a:r>
              <a:rPr lang="en-US" altLang="zh-CN" sz="3200" dirty="0" smtClean="0">
                <a:solidFill>
                  <a:srgbClr val="00B0F0"/>
                </a:solidFill>
                <a:sym typeface="Symbol"/>
              </a:rPr>
              <a:t>0.25</a:t>
            </a:r>
            <a:endParaRPr lang="en-US" sz="3200" dirty="0" smtClean="0">
              <a:solidFill>
                <a:srgbClr val="00B0F0"/>
              </a:solidFill>
            </a:endParaRPr>
          </a:p>
          <a:p>
            <a:r>
              <a:rPr lang="en-US" altLang="zh-CN" sz="3200" dirty="0" smtClean="0">
                <a:solidFill>
                  <a:srgbClr val="00B0F0"/>
                </a:solidFill>
              </a:rPr>
              <a:t>          </a:t>
            </a:r>
            <a:r>
              <a:rPr lang="en-US" altLang="zh-CN" sz="3200" dirty="0" err="1" smtClean="0">
                <a:solidFill>
                  <a:srgbClr val="00B0F0"/>
                </a:solidFill>
              </a:rPr>
              <a:t>Ionospheric</a:t>
            </a:r>
            <a:r>
              <a:rPr lang="en-US" altLang="zh-CN" sz="3200" dirty="0" smtClean="0">
                <a:solidFill>
                  <a:srgbClr val="00B0F0"/>
                </a:solidFill>
              </a:rPr>
              <a:t> </a:t>
            </a:r>
            <a:r>
              <a:rPr lang="en-US" altLang="zh-CN" sz="3200" dirty="0">
                <a:solidFill>
                  <a:srgbClr val="00B0F0"/>
                </a:solidFill>
              </a:rPr>
              <a:t>conductance </a:t>
            </a:r>
            <a:r>
              <a:rPr lang="en-US" altLang="zh-CN" sz="3200" dirty="0">
                <a:solidFill>
                  <a:srgbClr val="00B0F0"/>
                </a:solidFill>
                <a:sym typeface="Symbol"/>
              </a:rPr>
              <a:t></a:t>
            </a:r>
            <a:r>
              <a:rPr lang="en-US" altLang="zh-CN" sz="3200" baseline="-25000" dirty="0">
                <a:solidFill>
                  <a:srgbClr val="00B0F0"/>
                </a:solidFill>
                <a:sym typeface="Symbol"/>
              </a:rPr>
              <a:t>P</a:t>
            </a:r>
            <a:r>
              <a:rPr lang="en-US" altLang="zh-CN" sz="3200" dirty="0">
                <a:solidFill>
                  <a:srgbClr val="00B0F0"/>
                </a:solidFill>
                <a:sym typeface="Symbol"/>
              </a:rPr>
              <a:t>=5</a:t>
            </a:r>
            <a:r>
              <a:rPr lang="en-US" altLang="zh-CN" sz="3200" dirty="0">
                <a:solidFill>
                  <a:srgbClr val="00B0F0"/>
                </a:solidFill>
              </a:rPr>
              <a:t>mhos</a:t>
            </a:r>
            <a:r>
              <a:rPr lang="en-US" altLang="zh-CN" sz="3200" dirty="0">
                <a:solidFill>
                  <a:srgbClr val="00B0F0"/>
                </a:solidFill>
                <a:sym typeface="Symbol"/>
              </a:rPr>
              <a:t>, </a:t>
            </a:r>
            <a:r>
              <a:rPr lang="en-US" altLang="zh-CN" sz="3200" baseline="-25000" dirty="0">
                <a:solidFill>
                  <a:srgbClr val="00B0F0"/>
                </a:solidFill>
                <a:sym typeface="Symbol"/>
              </a:rPr>
              <a:t>H</a:t>
            </a:r>
            <a:r>
              <a:rPr lang="en-US" altLang="zh-CN" sz="3200" dirty="0">
                <a:solidFill>
                  <a:srgbClr val="00B0F0"/>
                </a:solidFill>
                <a:sym typeface="Symbol"/>
              </a:rPr>
              <a:t>=0</a:t>
            </a:r>
            <a:endParaRPr lang="en-US" sz="3200" dirty="0" smtClean="0">
              <a:solidFill>
                <a:srgbClr val="00B0F0"/>
              </a:solidFill>
            </a:endParaRPr>
          </a:p>
          <a:p>
            <a:endParaRPr lang="en-US" sz="3200" dirty="0" smtClean="0">
              <a:solidFill>
                <a:srgbClr val="00B0F0"/>
              </a:solidFill>
            </a:endParaRPr>
          </a:p>
          <a:p>
            <a:r>
              <a:rPr lang="en-US" sz="2800" dirty="0" smtClean="0"/>
              <a:t> [</a:t>
            </a:r>
            <a:r>
              <a:rPr lang="en-US" sz="2800" i="1" dirty="0" smtClean="0"/>
              <a:t>Lin et al</a:t>
            </a:r>
            <a:r>
              <a:rPr lang="en-US" sz="2800" dirty="0" smtClean="0"/>
              <a:t>., JGR, 2014; </a:t>
            </a:r>
            <a:r>
              <a:rPr lang="en-US" sz="2800" i="1" dirty="0" smtClean="0"/>
              <a:t>Lu et al</a:t>
            </a:r>
            <a:r>
              <a:rPr lang="en-US" sz="2800" dirty="0" smtClean="0"/>
              <a:t>.,</a:t>
            </a:r>
            <a:r>
              <a:rPr lang="en-US" sz="2800" dirty="0" err="1" smtClean="0"/>
              <a:t>PoP</a:t>
            </a:r>
            <a:r>
              <a:rPr lang="en-US" sz="2800" dirty="0" smtClean="0"/>
              <a:t>, 2015;   JGR, 2015]  </a:t>
            </a:r>
            <a:r>
              <a:rPr lang="en-US" sz="3200" dirty="0" smtClean="0">
                <a:solidFill>
                  <a:srgbClr val="00B0F0"/>
                </a:solidFill>
              </a:rPr>
              <a:t>             </a:t>
            </a:r>
          </a:p>
          <a:p>
            <a:r>
              <a:rPr lang="en-US" sz="3200" baseline="30000" dirty="0">
                <a:solidFill>
                  <a:srgbClr val="00B0F0"/>
                </a:solidFill>
              </a:rPr>
              <a:t> </a:t>
            </a:r>
            <a:r>
              <a:rPr lang="en-US" sz="3200" baseline="30000" dirty="0" smtClean="0">
                <a:solidFill>
                  <a:srgbClr val="00B0F0"/>
                </a:solidFill>
              </a:rPr>
              <a:t>                   </a:t>
            </a:r>
            <a:endParaRPr lang="en-US" sz="3200" baseline="30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69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5562600"/>
            <a:ext cx="78486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r>
              <a:rPr lang="en-US" altLang="zh-CN" sz="2400" dirty="0">
                <a:solidFill>
                  <a:srgbClr val="000000"/>
                </a:solidFill>
                <a:latin typeface="Times New Roman" charset="0"/>
                <a:cs typeface="宋体" charset="0"/>
              </a:rPr>
              <a:t>3-D global view of field lines and contours of </a:t>
            </a:r>
            <a:r>
              <a:rPr lang="en-US" altLang="zh-CN" sz="2400" b="1" dirty="0">
                <a:solidFill>
                  <a:srgbClr val="000000"/>
                </a:solidFill>
                <a:latin typeface="Times New Roman" charset="0"/>
                <a:cs typeface="宋体" charset="0"/>
              </a:rPr>
              <a:t>B</a:t>
            </a:r>
            <a:r>
              <a:rPr lang="en-US" altLang="zh-CN" sz="2400" dirty="0">
                <a:solidFill>
                  <a:srgbClr val="000000"/>
                </a:solidFill>
                <a:latin typeface="Times New Roman" charset="0"/>
                <a:cs typeface="宋体" charset="0"/>
              </a:rPr>
              <a:t> at t=2290s showing multiple flux ropes in the near-tail plasma sheet.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7200" y="228600"/>
            <a:ext cx="8458200" cy="640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000000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zh-CN" smtClean="0">
              <a:solidFill>
                <a:srgbClr val="FFFFFF"/>
              </a:solidFill>
              <a:latin typeface="Century Schoolbook" pitchFamily="18" charset="0"/>
            </a:endParaRPr>
          </a:p>
        </p:txBody>
      </p:sp>
      <p:pic>
        <p:nvPicPr>
          <p:cNvPr id="11268" name="Picture 6" descr="C:\Users\linyu01\Documents\papers\tail_JGR2014\Figures\final figures\Figure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8275" y="695326"/>
            <a:ext cx="5572125" cy="489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3"/>
          <p:cNvSpPr/>
          <p:nvPr/>
        </p:nvSpPr>
        <p:spPr>
          <a:xfrm>
            <a:off x="381000" y="304800"/>
            <a:ext cx="84582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778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381000" y="304800"/>
            <a:ext cx="8353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dirty="0" smtClean="0">
                <a:cs typeface="宋体" charset="0"/>
              </a:rPr>
              <a:t>Reconnection </a:t>
            </a:r>
            <a:r>
              <a:rPr lang="en-US" altLang="zh-CN" dirty="0">
                <a:cs typeface="宋体" charset="0"/>
              </a:rPr>
              <a:t>flux ropes and fast flows</a:t>
            </a:r>
            <a:endParaRPr lang="en-US" dirty="0"/>
          </a:p>
        </p:txBody>
      </p:sp>
      <p:grpSp>
        <p:nvGrpSpPr>
          <p:cNvPr id="15363" name="Group 25"/>
          <p:cNvGrpSpPr>
            <a:grpSpLocks/>
          </p:cNvGrpSpPr>
          <p:nvPr/>
        </p:nvGrpSpPr>
        <p:grpSpPr bwMode="auto">
          <a:xfrm>
            <a:off x="179388" y="981075"/>
            <a:ext cx="8872537" cy="5270500"/>
            <a:chOff x="179388" y="461863"/>
            <a:chExt cx="8872537" cy="5270600"/>
          </a:xfrm>
        </p:grpSpPr>
        <p:pic>
          <p:nvPicPr>
            <p:cNvPr id="1536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981075"/>
              <a:ext cx="8872537" cy="475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H="1">
              <a:off x="2339975" y="826995"/>
              <a:ext cx="360363" cy="9461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66" name="Rectangle 4"/>
            <p:cNvSpPr>
              <a:spLocks noChangeArrowheads="1"/>
            </p:cNvSpPr>
            <p:nvPr/>
          </p:nvSpPr>
          <p:spPr bwMode="auto">
            <a:xfrm>
              <a:off x="2356644" y="461863"/>
              <a:ext cx="15440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800">
                  <a:solidFill>
                    <a:srgbClr val="0070C0"/>
                  </a:solidFill>
                  <a:cs typeface="宋体" charset="0"/>
                </a:rPr>
                <a:t>primary X line</a:t>
              </a:r>
              <a:endParaRPr lang="en-US" sz="1800">
                <a:solidFill>
                  <a:srgbClr val="0070C0"/>
                </a:solidFill>
              </a:endParaRPr>
            </a:p>
          </p:txBody>
        </p:sp>
        <p:sp>
          <p:nvSpPr>
            <p:cNvPr id="15367" name="Rectangle 5"/>
            <p:cNvSpPr>
              <a:spLocks noChangeArrowheads="1"/>
            </p:cNvSpPr>
            <p:nvPr/>
          </p:nvSpPr>
          <p:spPr bwMode="auto">
            <a:xfrm>
              <a:off x="507683" y="831195"/>
              <a:ext cx="20185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800">
                  <a:solidFill>
                    <a:srgbClr val="0070C0"/>
                  </a:solidFill>
                  <a:cs typeface="宋体" charset="0"/>
                </a:rPr>
                <a:t>secondary flux rope</a:t>
              </a:r>
              <a:endParaRPr lang="en-US" sz="1800">
                <a:solidFill>
                  <a:srgbClr val="0070C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536700" y="1200065"/>
              <a:ext cx="514350" cy="7572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5435600" y="1200065"/>
              <a:ext cx="76200" cy="7572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0" name="Rectangle 14"/>
            <p:cNvSpPr>
              <a:spLocks noChangeArrowheads="1"/>
            </p:cNvSpPr>
            <p:nvPr/>
          </p:nvSpPr>
          <p:spPr bwMode="auto">
            <a:xfrm>
              <a:off x="5076056" y="827420"/>
              <a:ext cx="872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800">
                  <a:solidFill>
                    <a:srgbClr val="0070C0"/>
                  </a:solidFill>
                  <a:cs typeface="宋体" charset="0"/>
                </a:rPr>
                <a:t>merged</a:t>
              </a:r>
              <a:endParaRPr lang="en-US" sz="180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6300788" y="1015912"/>
              <a:ext cx="358775" cy="7159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2" name="Rectangle 16"/>
            <p:cNvSpPr>
              <a:spLocks noChangeArrowheads="1"/>
            </p:cNvSpPr>
            <p:nvPr/>
          </p:nvSpPr>
          <p:spPr bwMode="auto">
            <a:xfrm>
              <a:off x="6084168" y="669697"/>
              <a:ext cx="16466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800">
                  <a:solidFill>
                    <a:srgbClr val="0070C0"/>
                  </a:solidFill>
                  <a:cs typeface="宋体" charset="0"/>
                </a:rPr>
                <a:t>more flux ropes</a:t>
              </a:r>
              <a:endParaRPr lang="en-US" sz="180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2119313" y="3654387"/>
              <a:ext cx="114300" cy="6032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4" name="Rectangle 19"/>
            <p:cNvSpPr>
              <a:spLocks noChangeArrowheads="1"/>
            </p:cNvSpPr>
            <p:nvPr/>
          </p:nvSpPr>
          <p:spPr bwMode="auto">
            <a:xfrm>
              <a:off x="1311762" y="3284984"/>
              <a:ext cx="20697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800">
                  <a:solidFill>
                    <a:srgbClr val="0070C0"/>
                  </a:solidFill>
                  <a:cs typeface="宋体" charset="0"/>
                </a:rPr>
                <a:t>coalesced flux ropes</a:t>
              </a: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89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5761" b="7837"/>
          <a:stretch/>
        </p:blipFill>
        <p:spPr bwMode="auto">
          <a:xfrm>
            <a:off x="2411413" y="172189"/>
            <a:ext cx="6027737" cy="652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87312" y="404813"/>
            <a:ext cx="2442721" cy="286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cs typeface="宋体" charset="0"/>
              </a:rPr>
              <a:t> </a:t>
            </a:r>
            <a:r>
              <a:rPr lang="en-US" altLang="zh-CN" dirty="0" smtClean="0">
                <a:cs typeface="宋体" charset="0"/>
              </a:rPr>
              <a:t>  </a:t>
            </a:r>
            <a:r>
              <a:rPr lang="en-US" altLang="zh-CN" dirty="0" smtClean="0">
                <a:solidFill>
                  <a:schemeClr val="tx1"/>
                </a:solidFill>
                <a:cs typeface="宋体" charset="0"/>
              </a:rPr>
              <a:t>  Dynamic </a:t>
            </a:r>
            <a:r>
              <a:rPr lang="en-US" altLang="zh-CN" dirty="0">
                <a:solidFill>
                  <a:schemeClr val="tx1"/>
                </a:solidFill>
                <a:cs typeface="宋体" charset="0"/>
              </a:rPr>
              <a:t>evolution</a:t>
            </a:r>
            <a:br>
              <a:rPr lang="en-US" altLang="zh-CN" dirty="0">
                <a:solidFill>
                  <a:schemeClr val="tx1"/>
                </a:solidFill>
                <a:cs typeface="宋体" charset="0"/>
              </a:rPr>
            </a:br>
            <a:r>
              <a:rPr lang="en-US" altLang="zh-CN" dirty="0">
                <a:solidFill>
                  <a:schemeClr val="tx1"/>
                </a:solidFill>
                <a:cs typeface="宋体" charset="0"/>
              </a:rPr>
              <a:t>     of near-tail </a:t>
            </a:r>
            <a:r>
              <a:rPr lang="en-US" dirty="0">
                <a:solidFill>
                  <a:schemeClr val="tx1"/>
                </a:solidFill>
              </a:rPr>
              <a:t>plasma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 sheet (</a:t>
            </a:r>
            <a:r>
              <a:rPr lang="en-US" i="1" dirty="0">
                <a:solidFill>
                  <a:schemeClr val="tx1"/>
                </a:solidFill>
              </a:rPr>
              <a:t>z </a:t>
            </a:r>
            <a:r>
              <a:rPr lang="en-US" dirty="0">
                <a:solidFill>
                  <a:schemeClr val="tx1"/>
                </a:solidFill>
              </a:rPr>
              <a:t>= 0)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  Global </a:t>
            </a:r>
            <a:r>
              <a:rPr lang="en-US" dirty="0" err="1">
                <a:solidFill>
                  <a:schemeClr val="tx1"/>
                </a:solidFill>
              </a:rPr>
              <a:t>dipolarization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  and ion injection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22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5062" b="40606"/>
          <a:stretch/>
        </p:blipFill>
        <p:spPr bwMode="auto">
          <a:xfrm>
            <a:off x="496888" y="430475"/>
            <a:ext cx="7646987" cy="479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979613" y="214313"/>
            <a:ext cx="51936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r>
              <a:rPr lang="en-US" altLang="zh-CN" sz="2400" dirty="0" smtClean="0">
                <a:solidFill>
                  <a:srgbClr val="000000"/>
                </a:solidFill>
                <a:latin typeface="Times" charset="0"/>
                <a:cs typeface="宋体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" charset="0"/>
                <a:cs typeface="宋体" charset="0"/>
              </a:rPr>
              <a:t>Ion velocity distribution and ion beams</a:t>
            </a:r>
          </a:p>
        </p:txBody>
      </p:sp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1619250" y="5580063"/>
            <a:ext cx="339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r>
              <a:rPr lang="en-US" altLang="zh-CN" sz="1800">
                <a:solidFill>
                  <a:srgbClr val="FF0000"/>
                </a:solidFill>
                <a:latin typeface="Times" charset="0"/>
                <a:cs typeface="宋体" charset="0"/>
              </a:rPr>
              <a:t>Earthward of X line: Earthward jet</a:t>
            </a:r>
            <a:endParaRPr lang="zh-CN" altLang="en-US" sz="1800">
              <a:solidFill>
                <a:srgbClr val="FF0000"/>
              </a:solidFill>
              <a:latin typeface="Times" charset="0"/>
              <a:cs typeface="宋体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3981450" y="3860800"/>
            <a:ext cx="1035050" cy="17684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8" name="TextBox 10"/>
          <p:cNvSpPr txBox="1">
            <a:spLocks noChangeArrowheads="1"/>
          </p:cNvSpPr>
          <p:nvPr/>
        </p:nvSpPr>
        <p:spPr bwMode="auto">
          <a:xfrm>
            <a:off x="5419725" y="5373688"/>
            <a:ext cx="2987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r>
              <a:rPr lang="en-US" altLang="zh-CN" sz="1800">
                <a:solidFill>
                  <a:srgbClr val="FF0000"/>
                </a:solidFill>
                <a:latin typeface="Times" charset="0"/>
                <a:cs typeface="宋体" charset="0"/>
              </a:rPr>
              <a:t>tailward of X line: tailward jet</a:t>
            </a:r>
            <a:endParaRPr lang="zh-CN" altLang="en-US" sz="1800">
              <a:solidFill>
                <a:srgbClr val="FF0000"/>
              </a:solidFill>
              <a:latin typeface="Times" charset="0"/>
              <a:cs typeface="宋体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6156325" y="3716338"/>
            <a:ext cx="1152525" cy="16494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44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57200" y="228600"/>
            <a:ext cx="8458200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1981200"/>
            <a:ext cx="8458200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             Case </a:t>
            </a:r>
            <a:r>
              <a:rPr lang="en-US" sz="3200" dirty="0">
                <a:solidFill>
                  <a:srgbClr val="00B0F0"/>
                </a:solidFill>
              </a:rPr>
              <a:t>2</a:t>
            </a:r>
            <a:r>
              <a:rPr lang="en-US" sz="3200" dirty="0" smtClean="0">
                <a:solidFill>
                  <a:srgbClr val="00B0F0"/>
                </a:solidFill>
              </a:rPr>
              <a:t>:</a:t>
            </a:r>
          </a:p>
          <a:p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            IMF:    Purely Northward              </a:t>
            </a:r>
          </a:p>
          <a:p>
            <a:r>
              <a:rPr lang="en-US" sz="3200" baseline="30000" dirty="0">
                <a:solidFill>
                  <a:srgbClr val="00B0F0"/>
                </a:solidFill>
              </a:rPr>
              <a:t> </a:t>
            </a:r>
            <a:r>
              <a:rPr lang="en-US" sz="3200" baseline="30000" dirty="0" smtClean="0">
                <a:solidFill>
                  <a:srgbClr val="00B0F0"/>
                </a:solidFill>
              </a:rPr>
              <a:t>                   </a:t>
            </a:r>
            <a:endParaRPr lang="en-US" sz="3200" baseline="30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39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742044</TotalTime>
  <Words>855</Words>
  <Application>Microsoft Macintosh PowerPoint</Application>
  <PresentationFormat>On-screen Show (4:3)</PresentationFormat>
  <Paragraphs>96</Paragraphs>
  <Slides>17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Structures in the meridian and equatorial plane</vt:lpstr>
      <vt:lpstr>Slide 11</vt:lpstr>
      <vt:lpstr>Slide 12</vt:lpstr>
      <vt:lpstr>Spatial profiles of ion density and ion temperatures</vt:lpstr>
      <vt:lpstr>Magnetic field strength at different cross section 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Xueyi Wang</dc:creator>
  <cp:lastModifiedBy>cat</cp:lastModifiedBy>
  <cp:revision>192</cp:revision>
  <dcterms:created xsi:type="dcterms:W3CDTF">2016-06-17T23:56:19Z</dcterms:created>
  <dcterms:modified xsi:type="dcterms:W3CDTF">2016-06-18T00:26:07Z</dcterms:modified>
</cp:coreProperties>
</file>