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0" r:id="rId3"/>
    <p:sldId id="265" r:id="rId4"/>
    <p:sldId id="263" r:id="rId5"/>
    <p:sldId id="257" r:id="rId6"/>
    <p:sldId id="258" r:id="rId7"/>
    <p:sldId id="266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3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F633E-9267-9C4F-A46A-E602484EEF44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59DDD-C86C-B149-A06A-B943AEE97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83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B9F1D-BCBB-445A-A66E-84099F1277E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B9F1D-BCBB-445A-A66E-84099F1277E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285E-E36C-A442-95E9-312029DE68BA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D868D-F722-E04E-A229-FA8402EA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47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285E-E36C-A442-95E9-312029DE68BA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D868D-F722-E04E-A229-FA8402EA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56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285E-E36C-A442-95E9-312029DE68BA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D868D-F722-E04E-A229-FA8402EA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18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285E-E36C-A442-95E9-312029DE68BA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D868D-F722-E04E-A229-FA8402EA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49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285E-E36C-A442-95E9-312029DE68BA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D868D-F722-E04E-A229-FA8402EA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24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285E-E36C-A442-95E9-312029DE68BA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D868D-F722-E04E-A229-FA8402EA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0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285E-E36C-A442-95E9-312029DE68BA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D868D-F722-E04E-A229-FA8402EA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46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285E-E36C-A442-95E9-312029DE68BA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D868D-F722-E04E-A229-FA8402EA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1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285E-E36C-A442-95E9-312029DE68BA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D868D-F722-E04E-A229-FA8402EA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37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285E-E36C-A442-95E9-312029DE68BA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D868D-F722-E04E-A229-FA8402EA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16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285E-E36C-A442-95E9-312029DE68BA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D868D-F722-E04E-A229-FA8402EA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2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E285E-E36C-A442-95E9-312029DE68BA}" type="datetimeFigureOut">
              <a:rPr lang="en-US" smtClean="0"/>
              <a:t>15/06/15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D868D-F722-E04E-A229-FA8402EA6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3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69371"/>
            <a:ext cx="7772400" cy="249647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ARTEMIS Observations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vs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MHD Simulations for A Shocked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Magnetotail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at 60 Re</a:t>
            </a:r>
            <a:r>
              <a:rPr lang="en-US" sz="5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5400" b="1" dirty="0" smtClean="0"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Xiaoyan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Zhou,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Xu-Zhi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Zhou,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Vassilis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Angelopoulos, Joachim Raeder, Denny M. Oliveira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09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hbc_B_Ptot_Beta_11-1130UT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7" y="206566"/>
            <a:ext cx="6217920" cy="66294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282320" y="239617"/>
            <a:ext cx="0" cy="6400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466975" y="239617"/>
            <a:ext cx="0" cy="6400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70774" y="-6400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4631" y="-6400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t2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287715"/>
            <a:ext cx="28956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Top to bottom: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Bx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By,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Bz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B,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Ptot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and Beta at 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THB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THC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Internal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compressional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waves arrived at t1,  ~1103:50UT, when a gradual compression seen by 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THC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 The propagation speed was ~2000 km/s. </a:t>
            </a:r>
          </a:p>
          <a:p>
            <a:endParaRPr lang="en-US" sz="1600" dirty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The external shock arrived at t2, ~1111 UT, when the magnetic field started  abruptly increasing.</a:t>
            </a:r>
          </a:p>
          <a:p>
            <a:endParaRPr lang="en-US" sz="1600" dirty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t3 marks the end of the compression. 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Focusing on the shading interval when there were CS crossings shown by all parameters.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252501" y="239617"/>
            <a:ext cx="0" cy="6400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8000" y="-6518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t3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71450" y="228600"/>
            <a:ext cx="448056" cy="6400800"/>
          </a:xfrm>
          <a:prstGeom prst="rect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6400800" y="213360"/>
          <a:ext cx="2438400" cy="624839"/>
        </p:xfrm>
        <a:graphic>
          <a:graphicData uri="http://schemas.openxmlformats.org/drawingml/2006/table">
            <a:tbl>
              <a:tblPr/>
              <a:tblGrid>
                <a:gridCol w="1524000"/>
                <a:gridCol w="914400"/>
              </a:tblGrid>
              <a:tr h="1879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latin typeface="Arial" pitchFamily="34" charset="0"/>
                          <a:ea typeface="SimSun"/>
                          <a:cs typeface="Arial" pitchFamily="34" charset="0"/>
                        </a:rPr>
                        <a:t>              Y(GSM</a:t>
                      </a:r>
                      <a:r>
                        <a:rPr lang="en-US" sz="1300" dirty="0">
                          <a:latin typeface="Arial" pitchFamily="34" charset="0"/>
                          <a:ea typeface="SimSun"/>
                          <a:cs typeface="Arial" pitchFamily="34" charset="0"/>
                        </a:rPr>
                        <a:t>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latin typeface="Arial" pitchFamily="34" charset="0"/>
                          <a:ea typeface="SimSun"/>
                          <a:cs typeface="Arial" pitchFamily="34" charset="0"/>
                        </a:rPr>
                        <a:t>Z(GSM</a:t>
                      </a:r>
                      <a:r>
                        <a:rPr lang="en-US" sz="1300" dirty="0">
                          <a:latin typeface="Arial" pitchFamily="34" charset="0"/>
                          <a:ea typeface="SimSun"/>
                          <a:cs typeface="Arial" pitchFamily="34" charset="0"/>
                        </a:rPr>
                        <a:t>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9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SimSun"/>
                          <a:cs typeface="Arial" pitchFamily="34" charset="0"/>
                        </a:rPr>
                        <a:t>THB      1.3 Re</a:t>
                      </a:r>
                      <a:endParaRPr lang="en-US" sz="1400" dirty="0">
                        <a:solidFill>
                          <a:srgbClr val="0000FF"/>
                        </a:solidFill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SimSun"/>
                          <a:cs typeface="Arial" pitchFamily="34" charset="0"/>
                        </a:rPr>
                        <a:t>-5.2 Re</a:t>
                      </a:r>
                      <a:endParaRPr lang="en-US" sz="1400" dirty="0">
                        <a:solidFill>
                          <a:srgbClr val="0000FF"/>
                        </a:solidFill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79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SimSun"/>
                          <a:cs typeface="Arial" pitchFamily="34" charset="0"/>
                        </a:rPr>
                        <a:t>THC      1.5 Re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SimSun"/>
                          <a:cs typeface="Arial" pitchFamily="34" charset="0"/>
                        </a:rPr>
                        <a:t>-4.4 Re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8626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thb_ptix_peef_Vexb_NVJ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600"/>
            <a:ext cx="6248400" cy="6629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70434" y="228600"/>
            <a:ext cx="2834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Solar wind dynamic pressure, Pd, shifted to -60Re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70434" y="1066800"/>
            <a:ext cx="2834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Tail magnetic field components in GSM at THB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70434" y="1752600"/>
            <a:ext cx="28346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THB proton (ESA+SST) and  electron (ESA) density comparison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434" y="2590800"/>
            <a:ext cx="2834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Proton (ESA+SST) and electron (ESA) velocities at THB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0434" y="3505200"/>
            <a:ext cx="28346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Comparison proton velocity and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ExB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drift in GSM-Y. </a:t>
            </a:r>
          </a:p>
          <a:p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sz="1100" dirty="0" err="1" smtClean="0">
                <a:latin typeface="Arial" pitchFamily="34" charset="0"/>
                <a:cs typeface="Arial" pitchFamily="34" charset="0"/>
              </a:rPr>
              <a:t>Di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Viy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sz="1100" dirty="0" err="1" smtClean="0">
                <a:latin typeface="Arial" pitchFamily="34" charset="0"/>
                <a:cs typeface="Arial" pitchFamily="34" charset="0"/>
              </a:rPr>
              <a:t>ExB_perp_y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70434" y="4267200"/>
            <a:ext cx="28346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Comparison electron velocity and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ExB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drift in GSM-Y.</a:t>
            </a:r>
          </a:p>
          <a:p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sz="1100" dirty="0" err="1" smtClean="0">
                <a:latin typeface="Arial" pitchFamily="34" charset="0"/>
                <a:cs typeface="Arial" pitchFamily="34" charset="0"/>
              </a:rPr>
              <a:t>De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= V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ey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sz="1100" dirty="0" err="1" smtClean="0">
                <a:latin typeface="Arial" pitchFamily="34" charset="0"/>
                <a:cs typeface="Arial" pitchFamily="34" charset="0"/>
              </a:rPr>
              <a:t>ExB_perp_y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70434" y="5052536"/>
            <a:ext cx="28346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Comparison 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proton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electron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 diamagnetic current density.  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0434" y="5751493"/>
            <a:ext cx="2834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Net diamagnetic current density, showing an sudden increase of ~40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/m^2 in   ~90 sec at 1112 UT.  ~37% from electrons.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256675" y="262102"/>
            <a:ext cx="0" cy="6400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77938" y="262102"/>
            <a:ext cx="0" cy="6400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66800" y="-41737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13774" y="-5346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t2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124200" y="262102"/>
            <a:ext cx="0" cy="6400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49315" y="-6518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t3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81951" y="251085"/>
            <a:ext cx="437449" cy="6400800"/>
          </a:xfrm>
          <a:prstGeom prst="rect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09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_sw_AL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9519"/>
            <a:ext cx="6272784" cy="6629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8400" y="262890"/>
            <a:ext cx="27432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&lt;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Bz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&gt; = 5.0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 2 hr upstream of the shock. So there is no auroral substorm activity. </a:t>
            </a: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IMF turned to further north at the shock.</a:t>
            </a: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The solar wind velocity jumped from ~500 to 800 km/s, </a:t>
            </a: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Vy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turned to further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dawnward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from -50 to -200 km/s,</a:t>
            </a: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the ram pressure increased from ~4 to 20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nPa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 and.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Tp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was ~7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eV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upstream and increased to ~13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eV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(not shown here).</a:t>
            </a: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AL reduced to -200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from -40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, but increase in AU is more abruptly from ~100 to 350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(not shown here).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246085" y="261651"/>
            <a:ext cx="0" cy="6400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38771" y="-41737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shock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-33754"/>
            <a:ext cx="3012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Wind observations on 3/8/2012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4400" y="0"/>
            <a:ext cx="13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SC at 1100 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" y="3048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The solar wind data are shifted ~30 min to the sub-solar magnetopause assuming to be 10 Re.</a:t>
            </a:r>
            <a:endParaRPr lang="en-US" sz="1200" dirty="0"/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3318789" y="-1101088"/>
            <a:ext cx="0" cy="5440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450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gnetopau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037"/>
            <a:ext cx="8931422" cy="535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8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-ART-UCLA-shock-jr02-px-io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35" y="731490"/>
            <a:ext cx="8977730" cy="5263317"/>
          </a:xfrm>
        </p:spPr>
      </p:pic>
    </p:spTree>
    <p:extLst>
      <p:ext uri="{BB962C8B-B14F-4D97-AF65-F5344CB8AC3E}">
        <p14:creationId xmlns:p14="http://schemas.microsoft.com/office/powerpoint/2010/main" val="3067594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Link for other movies on this event: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http://</a:t>
            </a:r>
            <a:r>
              <a:rPr lang="en-US" dirty="0" err="1"/>
              <a:t>mhd.sr.unh.edu</a:t>
            </a:r>
            <a:r>
              <a:rPr lang="en-US" dirty="0"/>
              <a:t>/~</a:t>
            </a:r>
            <a:r>
              <a:rPr lang="en-US" dirty="0" err="1"/>
              <a:t>jraeder</a:t>
            </a:r>
            <a:r>
              <a:rPr lang="en-US" dirty="0"/>
              <a:t>/</a:t>
            </a:r>
            <a:r>
              <a:rPr lang="en-US" dirty="0" err="1"/>
              <a:t>publicfiles</a:t>
            </a:r>
            <a:r>
              <a:rPr lang="en-US" dirty="0"/>
              <a:t>/</a:t>
            </a:r>
            <a:r>
              <a:rPr lang="en-US" dirty="0" err="1"/>
              <a:t>XiaoyanZhou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40721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443</Words>
  <Application>Microsoft Macintosh PowerPoint</Application>
  <PresentationFormat>On-screen Show (4:3)</PresentationFormat>
  <Paragraphs>64</Paragraphs>
  <Slides>7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ARTEMIS Observations vs MHD Simulations for A Shocked Magnetotail at 60 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ARTEMIS Observations vs MHD Simulations for A Shocked Magnetotail at 60 Re </dc:title>
  <dc:creator>Patricia Magnoni</dc:creator>
  <cp:lastModifiedBy>Patricia Magnoni</cp:lastModifiedBy>
  <cp:revision>10</cp:revision>
  <dcterms:created xsi:type="dcterms:W3CDTF">2015-06-14T19:44:51Z</dcterms:created>
  <dcterms:modified xsi:type="dcterms:W3CDTF">2015-06-16T01:37:48Z</dcterms:modified>
</cp:coreProperties>
</file>